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4906"/>
  </p:normalViewPr>
  <p:slideViewPr>
    <p:cSldViewPr snapToGrid="0">
      <p:cViewPr>
        <p:scale>
          <a:sx n="84" d="100"/>
          <a:sy n="84" d="100"/>
        </p:scale>
        <p:origin x="2261" y="-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E3F4A-619B-477D-8411-370C58C71DA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5B919-704E-47B8-9C0C-4D70B708D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955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5B919-704E-47B8-9C0C-4D70B708DF8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137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92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21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77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84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29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4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10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27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66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39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C7F5-7F76-46F2-8BCC-9DA071A6F76A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19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pn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B2BF94-EACB-2063-6CE0-B55FD182D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609" y="156411"/>
            <a:ext cx="631425" cy="6135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C8BF4D8-3249-D973-3E27-839F10F6768A}"/>
              </a:ext>
            </a:extLst>
          </p:cNvPr>
          <p:cNvSpPr txBox="1"/>
          <p:nvPr/>
        </p:nvSpPr>
        <p:spPr>
          <a:xfrm>
            <a:off x="5144906" y="280652"/>
            <a:ext cx="15898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Term Autumn 2</a:t>
            </a:r>
            <a:endParaRPr lang="en-GB" sz="1100" b="1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EFE92F-8C75-553F-D26B-6CB6BE4ADF14}"/>
              </a:ext>
            </a:extLst>
          </p:cNvPr>
          <p:cNvSpPr txBox="1"/>
          <p:nvPr/>
        </p:nvSpPr>
        <p:spPr>
          <a:xfrm>
            <a:off x="5087690" y="118429"/>
            <a:ext cx="11518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2060"/>
                </a:solidFill>
                <a:latin typeface="Tw Cen MT" panose="020B0602020104020603" pitchFamily="34" charset="0"/>
              </a:rPr>
              <a:t>         </a:t>
            </a:r>
            <a:r>
              <a:rPr lang="en-GB" sz="1100" b="1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KS1 </a:t>
            </a:r>
            <a:endParaRPr lang="en-GB" sz="1100" b="1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BF9E9A-D530-2596-2C7A-6C61BA14D996}"/>
              </a:ext>
            </a:extLst>
          </p:cNvPr>
          <p:cNvSpPr txBox="1"/>
          <p:nvPr/>
        </p:nvSpPr>
        <p:spPr>
          <a:xfrm>
            <a:off x="1704895" y="156411"/>
            <a:ext cx="35847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PSHE Knowledge </a:t>
            </a:r>
            <a:r>
              <a:rPr lang="en-GB" sz="14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>Organiser </a:t>
            </a:r>
            <a:r>
              <a:rPr lang="en-GB" sz="16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/>
            </a:r>
            <a:br>
              <a:rPr lang="en-GB" sz="1600" b="1" u="sng" dirty="0">
                <a:solidFill>
                  <a:srgbClr val="002060"/>
                </a:solidFill>
                <a:latin typeface="Tw Cen MT" panose="020B0602020104020603" pitchFamily="34" charset="0"/>
              </a:rPr>
            </a:br>
            <a:r>
              <a:rPr lang="en-GB" sz="1600" b="1" u="sng" dirty="0" smtClean="0">
                <a:latin typeface="Tw Cen MT" panose="020B0602020104020603" pitchFamily="34" charset="0"/>
              </a:rPr>
              <a:t>What would a peaceful community look like? </a:t>
            </a:r>
            <a:endParaRPr lang="en-GB" sz="1600" b="1" u="sng" dirty="0">
              <a:latin typeface="Tw Cen MT" panose="020B0602020104020603" pitchFamily="34" charset="0"/>
            </a:endParaRPr>
          </a:p>
          <a:p>
            <a:pPr algn="ctr"/>
            <a:endParaRPr lang="en-GB" sz="1200" b="1" u="sng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4CDEC6E8-FBBB-B22A-7444-E5E675833AEF}"/>
              </a:ext>
            </a:extLst>
          </p:cNvPr>
          <p:cNvSpPr txBox="1"/>
          <p:nvPr/>
        </p:nvSpPr>
        <p:spPr>
          <a:xfrm>
            <a:off x="4098152" y="8642499"/>
            <a:ext cx="1839883" cy="938719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>Vocabulary Tier </a:t>
            </a:r>
            <a:r>
              <a:rPr lang="en-GB" sz="1100" b="1" u="sng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3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Empathy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Respect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Judgement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Inferior</a:t>
            </a:r>
          </a:p>
        </p:txBody>
      </p:sp>
      <p:pic>
        <p:nvPicPr>
          <p:cNvPr id="1051" name="Picture 1050">
            <a:extLst>
              <a:ext uri="{FF2B5EF4-FFF2-40B4-BE49-F238E27FC236}">
                <a16:creationId xmlns:a16="http://schemas.microsoft.com/office/drawing/2014/main" id="{0FEA88E7-5E3F-E8F7-CB43-F9623FCB65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87" y="8989029"/>
            <a:ext cx="606388" cy="737500"/>
          </a:xfrm>
          <a:prstGeom prst="rect">
            <a:avLst/>
          </a:prstGeom>
        </p:spPr>
      </p:pic>
      <p:pic>
        <p:nvPicPr>
          <p:cNvPr id="1053" name="Picture 1052">
            <a:extLst>
              <a:ext uri="{FF2B5EF4-FFF2-40B4-BE49-F238E27FC236}">
                <a16:creationId xmlns:a16="http://schemas.microsoft.com/office/drawing/2014/main" id="{D9429D63-E0D1-4A2D-51B2-72A66461F5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398" y="9111859"/>
            <a:ext cx="652023" cy="679834"/>
          </a:xfrm>
          <a:prstGeom prst="rect">
            <a:avLst/>
          </a:prstGeom>
        </p:spPr>
      </p:pic>
      <p:pic>
        <p:nvPicPr>
          <p:cNvPr id="1055" name="Picture 1054">
            <a:extLst>
              <a:ext uri="{FF2B5EF4-FFF2-40B4-BE49-F238E27FC236}">
                <a16:creationId xmlns:a16="http://schemas.microsoft.com/office/drawing/2014/main" id="{3956FF55-F548-4B1B-5FB5-BFFC1D3E18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55" y="9047199"/>
            <a:ext cx="571608" cy="7851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659" y="70955"/>
            <a:ext cx="6694057" cy="9759508"/>
          </a:xfrm>
          <a:prstGeom prst="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3053B035-2FB2-1D46-90B4-0B3CFD14E7D3}"/>
              </a:ext>
            </a:extLst>
          </p:cNvPr>
          <p:cNvSpPr txBox="1"/>
          <p:nvPr/>
        </p:nvSpPr>
        <p:spPr>
          <a:xfrm>
            <a:off x="916574" y="8881003"/>
            <a:ext cx="2092172" cy="769441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>Vocabulary Tier </a:t>
            </a:r>
            <a:r>
              <a:rPr lang="en-GB" sz="1100" b="1" u="sng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2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Race Racism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Anti-racism Stereotype</a:t>
            </a:r>
          </a:p>
          <a:p>
            <a:pPr algn="ctr"/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Bias Discrimination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C13AF9B-EB4F-9145-BEA6-A9529A971073}"/>
              </a:ext>
            </a:extLst>
          </p:cNvPr>
          <p:cNvSpPr txBox="1"/>
          <p:nvPr/>
        </p:nvSpPr>
        <p:spPr>
          <a:xfrm>
            <a:off x="189433" y="931769"/>
            <a:ext cx="2618936" cy="369332"/>
          </a:xfrm>
          <a:prstGeom prst="rect">
            <a:avLst/>
          </a:prstGeom>
          <a:ln w="12700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3390235" y="5072614"/>
            <a:ext cx="3255719" cy="1661993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How can we challenge racism?</a:t>
            </a:r>
          </a:p>
          <a:p>
            <a:pPr marL="285750" lvl="1" indent="-285750">
              <a:buFontTx/>
              <a:buChar char="-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Say ‘that’s not right’</a:t>
            </a:r>
          </a:p>
          <a:p>
            <a:pPr marL="285750" lvl="1" indent="-285750">
              <a:buFontTx/>
              <a:buChar char="-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Speak up calmly and respectfully (even though we may feel sad or angry)</a:t>
            </a:r>
          </a:p>
          <a:p>
            <a:pPr marL="285750" lvl="1" indent="-285750">
              <a:buFontTx/>
              <a:buChar char="-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Make sure people know that we are an anti-racist.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34" y="144618"/>
            <a:ext cx="1098837" cy="673782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115729" y="7038991"/>
            <a:ext cx="3196431" cy="1661993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en-GB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Key Points:</a:t>
            </a:r>
          </a:p>
          <a:p>
            <a:pPr marL="171450" lvl="1" indent="-171450">
              <a:buFontTx/>
              <a:buChar char="-"/>
            </a:pPr>
            <a:r>
              <a:rPr lang="en-GB" sz="12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We must treat everyone fairly and kindly, no matter what they look like.</a:t>
            </a:r>
          </a:p>
          <a:p>
            <a:pPr marL="171450" lvl="1" indent="-171450">
              <a:buFontTx/>
              <a:buChar char="-"/>
            </a:pPr>
            <a:r>
              <a:rPr lang="en-GB" sz="12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Don’t judge someone based on how they look.</a:t>
            </a:r>
          </a:p>
          <a:p>
            <a:pPr marL="171450" lvl="1" indent="-171450">
              <a:buFontTx/>
              <a:buChar char="-"/>
            </a:pPr>
            <a:r>
              <a:rPr lang="en-GB" sz="12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You can’t tell what someone’s personality will be like by looking at them.</a:t>
            </a:r>
          </a:p>
          <a:p>
            <a:pPr marL="171450" lvl="1" indent="-171450">
              <a:buFontTx/>
              <a:buChar char="-"/>
            </a:pPr>
            <a:r>
              <a:rPr lang="en-GB" sz="12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Being biased can cause lots of problems.</a:t>
            </a:r>
            <a:endParaRPr lang="en-US" sz="1200" b="1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115729" y="1051589"/>
            <a:ext cx="6549013" cy="397031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 algn="ctr"/>
            <a:r>
              <a:rPr lang="en-US" sz="1400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WE ARE ALL PEOPLE, WE ARE ALL THE SAME.</a:t>
            </a: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Race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– grouping of people together based on their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/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visual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features,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most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commonly skin colour.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Racism – when someone treats a person or a group of people unfairly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or </a:t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thinks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that they are inferior because of the colour of their skin or “race”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Anti-racism – an ongoing active effort to challenge racism in society.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Stereotype – An idea or belief many (not all) people have about a thing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/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or a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group that is often based upon how they look on the outside and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is</a:t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often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untrue.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Bias – means guessing something about someone else for no good reason. </a:t>
            </a:r>
          </a:p>
          <a:p>
            <a:pPr marL="0" lvl="1"/>
            <a:endParaRPr lang="en-US" sz="1400" b="1" dirty="0">
              <a:solidFill>
                <a:srgbClr val="002060"/>
              </a:solidFill>
              <a:latin typeface="Tw Cen MT" panose="020B0602020104020603" pitchFamily="34" charset="77"/>
            </a:endParaRPr>
          </a:p>
          <a:p>
            <a:pPr marL="0" lvl="1"/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Discrimination – being unkind to someone because of what they look like or something else that they didn’t choose (gender, disability, family, skin colour</a:t>
            </a:r>
            <a:r>
              <a:rPr lang="en-US" sz="1400" b="1" dirty="0">
                <a:solidFill>
                  <a:srgbClr val="002060"/>
                </a:solidFill>
                <a:latin typeface="Tw Cen MT" panose="020B0602020104020603" pitchFamily="34" charset="77"/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/>
            </a:r>
            <a:b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</a:b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and </a:t>
            </a: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many more).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115729" y="5072614"/>
            <a:ext cx="3196431" cy="187743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Why is racism so bad?</a:t>
            </a:r>
          </a:p>
          <a:p>
            <a:pPr marL="342900" lvl="1" indent="-342900">
              <a:buAutoNum type="arabicParenR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It hurts feelings – makes people feel sad, lonely and confused.</a:t>
            </a:r>
          </a:p>
          <a:p>
            <a:pPr marL="342900" lvl="1" indent="-342900">
              <a:buAutoNum type="arabicParenR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It is unfair – people can’t do anything about who they are.</a:t>
            </a:r>
          </a:p>
          <a:p>
            <a:pPr marL="342900" lvl="1" indent="-342900">
              <a:buAutoNum type="arabicParenR"/>
            </a:pPr>
            <a:r>
              <a:rPr lang="en-US" sz="14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We should feel proud of what makes us different, unique and special.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572C55-B345-5A4A-B356-DB6CF8B3217B}"/>
              </a:ext>
            </a:extLst>
          </p:cNvPr>
          <p:cNvSpPr txBox="1"/>
          <p:nvPr/>
        </p:nvSpPr>
        <p:spPr>
          <a:xfrm>
            <a:off x="3402687" y="6846478"/>
            <a:ext cx="3255719" cy="163121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b="1" u="sng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How can we stop racism at our school?</a:t>
            </a:r>
          </a:p>
          <a:p>
            <a:pPr marL="285750" lvl="1" indent="-285750">
              <a:buFontTx/>
              <a:buChar char="-"/>
            </a:pPr>
            <a:r>
              <a:rPr lang="en-US" sz="16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Be kind to everyone.</a:t>
            </a:r>
          </a:p>
          <a:p>
            <a:pPr marL="285750" lvl="1" indent="-285750">
              <a:buFontTx/>
              <a:buChar char="-"/>
            </a:pPr>
            <a:r>
              <a:rPr lang="en-US" sz="16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Tell an adult</a:t>
            </a:r>
          </a:p>
          <a:p>
            <a:pPr marL="285750" lvl="1" indent="-285750">
              <a:buFontTx/>
              <a:buChar char="-"/>
            </a:pPr>
            <a:r>
              <a:rPr lang="en-US" sz="1600" b="1" dirty="0" smtClean="0">
                <a:solidFill>
                  <a:srgbClr val="002060"/>
                </a:solidFill>
                <a:latin typeface="Tw Cen MT" panose="020B0602020104020603" pitchFamily="34" charset="77"/>
              </a:rPr>
              <a:t>Include everyone when you play.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82205" y="1281696"/>
            <a:ext cx="821483" cy="5912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08480" y="1850710"/>
            <a:ext cx="784295" cy="5983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10030" y="2434644"/>
            <a:ext cx="588201" cy="6114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86274" y="3021982"/>
            <a:ext cx="706501" cy="6808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30703" y="3676927"/>
            <a:ext cx="772985" cy="6453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37120" y="4297860"/>
            <a:ext cx="683026" cy="64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7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8362</TotalTime>
  <Words>345</Words>
  <Application>Microsoft Office PowerPoint</Application>
  <PresentationFormat>A4 Paper (210x297 mm)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Anderson</dc:creator>
  <cp:lastModifiedBy>Laura Freeman</cp:lastModifiedBy>
  <cp:revision>238</cp:revision>
  <cp:lastPrinted>2024-09-10T12:45:27Z</cp:lastPrinted>
  <dcterms:created xsi:type="dcterms:W3CDTF">2022-06-28T18:53:18Z</dcterms:created>
  <dcterms:modified xsi:type="dcterms:W3CDTF">2024-11-08T13:00:53Z</dcterms:modified>
</cp:coreProperties>
</file>