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CCD7A-AB64-0B97-5986-47FE3B01DA23}" v="29" dt="2022-10-31T13:08:39.155"/>
    <p1510:client id="{4ADF2862-55CF-FCBE-D695-09313AD3F365}" v="8" dt="2022-10-30T15:37:59.702"/>
    <p1510:client id="{56E7AB8B-92F1-F79E-F448-C9C9B83902B0}" v="4404" dt="2022-10-30T15:35:20.212"/>
    <p1510:client id="{6C97087E-34F2-3F30-E0B9-79FED6127BFF}" v="58" dt="2023-01-01T13:13:06.381"/>
    <p1510:client id="{A59B496D-FB20-0C8E-30F9-2FC29D7B97F7}" v="37" dt="2022-10-13T23:21:26.331"/>
    <p1510:client id="{ACE7C64B-B96F-060B-C8B6-1538899C9B0A}" v="1637" dt="2023-01-02T11:45:37.998"/>
    <p1510:client id="{C2879F64-AFA0-BB79-03CD-9AE22CCC9DFD}" v="757" dt="2022-09-01T15:47:35.980"/>
    <p1510:client id="{C9D4A55E-990E-BC98-1215-B8ED7C005550}" v="1249" dt="2022-10-13T21:56:57.957"/>
    <p1510:client id="{CE2C6DAD-9F20-9D5E-2A4F-9F8EB6CF18F4}" v="10" dt="2022-10-13T08:24:12.226"/>
    <p1510:client id="{F339528D-35E8-F14F-646E-F098C1A4828C}" v="549" dt="2022-09-02T07:32:45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6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56411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1831763" y="125028"/>
            <a:ext cx="30175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u="sng" dirty="0">
                <a:latin typeface="Tw Cen MT"/>
              </a:rPr>
              <a:t>Geography Knowledge Organiser </a:t>
            </a:r>
            <a:r>
              <a:rPr lang="en-GB" sz="1400" b="1" u="sng" dirty="0">
                <a:latin typeface="Tw Cen MT" panose="020B0602020104020603" pitchFamily="34" charset="0"/>
              </a:rPr>
              <a:t/>
            </a:r>
            <a:br>
              <a:rPr lang="en-GB" sz="1400" b="1" u="sng" dirty="0">
                <a:latin typeface="Tw Cen MT" panose="020B0602020104020603" pitchFamily="34" charset="0"/>
              </a:rPr>
            </a:br>
            <a:r>
              <a:rPr lang="en-GB" sz="1400" b="1" u="sng" dirty="0">
                <a:latin typeface="Tw Cen MT" panose="020B0602020104020603" pitchFamily="34" charset="0"/>
              </a:rPr>
              <a:t>Human </a:t>
            </a:r>
            <a:r>
              <a:rPr lang="en-GB" sz="1400" b="1" u="sng" dirty="0">
                <a:latin typeface="Tw Cen MT"/>
              </a:rPr>
              <a:t>Migration</a:t>
            </a:r>
            <a:endParaRPr lang="en-GB" sz="1400" b="1" u="sng" dirty="0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4828234" y="156411"/>
            <a:ext cx="158982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Term  Spring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969094" y="156325"/>
            <a:ext cx="11518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         Year   4</a:t>
            </a: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67736" y="776960"/>
            <a:ext cx="6474396" cy="7386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Tw Cen MT"/>
              </a:rPr>
              <a:t>Migration – </a:t>
            </a:r>
            <a:r>
              <a:rPr lang="en-GB" sz="1400" dirty="0">
                <a:latin typeface="Tw Cen MT"/>
              </a:rPr>
              <a:t>is the movement of a person or animals from one place to another.  Human migration often refers to people moving from one country to another country. Migration can be for a short or a longer amount of time.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cs typeface="Calibri"/>
              </a:rPr>
              <a:t>Da</a:t>
            </a:r>
            <a:endParaRPr lang="en-GB" dirty="0"/>
          </a:p>
        </p:txBody>
      </p:sp>
      <p:pic>
        <p:nvPicPr>
          <p:cNvPr id="35" name="Picture 36">
            <a:extLst>
              <a:ext uri="{FF2B5EF4-FFF2-40B4-BE49-F238E27FC236}">
                <a16:creationId xmlns:a16="http://schemas.microsoft.com/office/drawing/2014/main" id="{F3776576-5AC4-7E9C-2F6A-E9BEC7F4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97" y="126659"/>
            <a:ext cx="660054" cy="538074"/>
          </a:xfrm>
          <a:prstGeom prst="rect">
            <a:avLst/>
          </a:prstGeom>
        </p:spPr>
      </p:pic>
      <p:pic>
        <p:nvPicPr>
          <p:cNvPr id="39" name="Picture 39">
            <a:extLst>
              <a:ext uri="{FF2B5EF4-FFF2-40B4-BE49-F238E27FC236}">
                <a16:creationId xmlns:a16="http://schemas.microsoft.com/office/drawing/2014/main" id="{CF06EFFD-1808-3E7E-E9AD-BB5AE45F4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70" y="196434"/>
            <a:ext cx="389383" cy="407616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CCBEED-7CBA-950D-0BF5-05649BBAD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88" y="8626225"/>
            <a:ext cx="990166" cy="1085850"/>
          </a:xfrm>
          <a:prstGeom prst="rect">
            <a:avLst/>
          </a:prstGeom>
        </p:spPr>
      </p:pic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F993AB1-09A3-E4BC-5BDD-48134C17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178" y="8688841"/>
            <a:ext cx="1018729" cy="1019175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788876B-FB6A-022B-E87F-FE96CEA67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681" y="8654800"/>
            <a:ext cx="780708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51737-5334-70D1-B879-D4969CA2CDE6}"/>
              </a:ext>
            </a:extLst>
          </p:cNvPr>
          <p:cNvSpPr txBox="1"/>
          <p:nvPr/>
        </p:nvSpPr>
        <p:spPr>
          <a:xfrm>
            <a:off x="1346812" y="8510376"/>
            <a:ext cx="1434684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cs typeface="Calibri"/>
              </a:rPr>
              <a:t>Tier 2 Vocabulary</a:t>
            </a:r>
          </a:p>
          <a:p>
            <a:r>
              <a:rPr lang="en-GB" sz="1200" dirty="0">
                <a:cs typeface="Calibri"/>
              </a:rPr>
              <a:t>economic</a:t>
            </a:r>
          </a:p>
          <a:p>
            <a:r>
              <a:rPr lang="en-GB" sz="1200" dirty="0">
                <a:cs typeface="Calibri"/>
              </a:rPr>
              <a:t>international</a:t>
            </a:r>
          </a:p>
          <a:p>
            <a:r>
              <a:rPr lang="en-GB" sz="1200" dirty="0">
                <a:cs typeface="Calibri"/>
              </a:rPr>
              <a:t>internal</a:t>
            </a:r>
          </a:p>
          <a:p>
            <a:r>
              <a:rPr lang="en-GB" sz="1200" dirty="0">
                <a:cs typeface="Calibri"/>
              </a:rPr>
              <a:t>forced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39425-202C-903A-0836-5700B02FB828}"/>
              </a:ext>
            </a:extLst>
          </p:cNvPr>
          <p:cNvSpPr txBox="1"/>
          <p:nvPr/>
        </p:nvSpPr>
        <p:spPr>
          <a:xfrm>
            <a:off x="4196010" y="8510376"/>
            <a:ext cx="148346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cs typeface="Calibri"/>
              </a:rPr>
              <a:t>Tier 3 Vocabulary</a:t>
            </a:r>
          </a:p>
          <a:p>
            <a:r>
              <a:rPr lang="en-GB" sz="1200" dirty="0">
                <a:cs typeface="Calibri"/>
              </a:rPr>
              <a:t>refugee</a:t>
            </a:r>
          </a:p>
          <a:p>
            <a:r>
              <a:rPr lang="en-GB" sz="1200" dirty="0">
                <a:cs typeface="Calibri"/>
              </a:rPr>
              <a:t>asylum seeker</a:t>
            </a:r>
          </a:p>
          <a:p>
            <a:r>
              <a:rPr lang="en-GB" sz="1200" dirty="0">
                <a:cs typeface="Calibri"/>
              </a:rPr>
              <a:t>immigrant</a:t>
            </a:r>
          </a:p>
          <a:p>
            <a:r>
              <a:rPr lang="en-GB" sz="1200">
                <a:cs typeface="Calibri"/>
              </a:rPr>
              <a:t>emigrant</a:t>
            </a:r>
            <a:endParaRPr lang="en-GB" sz="1200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E85670-B4D2-4D91-7EF9-6EC989C7D545}"/>
              </a:ext>
            </a:extLst>
          </p:cNvPr>
          <p:cNvSpPr txBox="1"/>
          <p:nvPr/>
        </p:nvSpPr>
        <p:spPr>
          <a:xfrm>
            <a:off x="171618" y="2928569"/>
            <a:ext cx="449821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cs typeface="Calibri"/>
              </a:rPr>
              <a:t>Types of migration:-</a:t>
            </a:r>
          </a:p>
          <a:p>
            <a:r>
              <a:rPr lang="en-GB" sz="1200" b="1" dirty="0">
                <a:cs typeface="Calibri"/>
              </a:rPr>
              <a:t>Internal migration – </a:t>
            </a:r>
            <a:r>
              <a:rPr lang="en-GB" sz="1200" dirty="0">
                <a:cs typeface="Calibri"/>
              </a:rPr>
              <a:t>people moving within the same country.</a:t>
            </a:r>
          </a:p>
          <a:p>
            <a:r>
              <a:rPr lang="en-GB" sz="1200" b="1" dirty="0">
                <a:cs typeface="Calibri"/>
              </a:rPr>
              <a:t>Economic migration - </a:t>
            </a:r>
            <a:r>
              <a:rPr lang="en-GB" sz="1200" dirty="0">
                <a:cs typeface="Calibri"/>
              </a:rPr>
              <a:t> people moving so they can make a better income – more money.</a:t>
            </a:r>
          </a:p>
          <a:p>
            <a:r>
              <a:rPr lang="en-GB" sz="1200" b="1" dirty="0">
                <a:cs typeface="Calibri"/>
              </a:rPr>
              <a:t>Forced migration - </a:t>
            </a:r>
            <a:r>
              <a:rPr lang="en-GB" sz="1200" dirty="0">
                <a:cs typeface="Calibri"/>
              </a:rPr>
              <a:t> people moving due to dangers in their own country.</a:t>
            </a:r>
            <a:r>
              <a:rPr lang="en-GB" sz="1200" b="1" dirty="0">
                <a:cs typeface="Calibri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28E7A-B851-4617-56B6-E27F7CB27BF6}"/>
              </a:ext>
            </a:extLst>
          </p:cNvPr>
          <p:cNvSpPr txBox="1"/>
          <p:nvPr/>
        </p:nvSpPr>
        <p:spPr>
          <a:xfrm>
            <a:off x="2725768" y="4212044"/>
            <a:ext cx="391636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cs typeface="Calibri"/>
              </a:rPr>
              <a:t>Historical migration</a:t>
            </a:r>
          </a:p>
          <a:p>
            <a:r>
              <a:rPr lang="en-GB" sz="1200" dirty="0">
                <a:cs typeface="Calibri"/>
              </a:rPr>
              <a:t>Scientists believe that humans have been migrating since prehistorical times.  They think that humans travelled from Africa to Europe and Asia.  </a:t>
            </a:r>
          </a:p>
          <a:p>
            <a:r>
              <a:rPr lang="en-GB" sz="1200" dirty="0">
                <a:cs typeface="Calibri"/>
              </a:rPr>
              <a:t>People who have migrated to Britain include the Romans, Anglo Saxons, Vikings and Normans.  </a:t>
            </a:r>
          </a:p>
          <a:p>
            <a:r>
              <a:rPr lang="en-GB" sz="1200" dirty="0">
                <a:cs typeface="Calibri"/>
              </a:rPr>
              <a:t>After James Cook arrived in Australia, people from Britain have migrated to Australia.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E5E3A-9FE7-9EC1-093D-7D6DCC4135FB}"/>
              </a:ext>
            </a:extLst>
          </p:cNvPr>
          <p:cNvSpPr txBox="1"/>
          <p:nvPr/>
        </p:nvSpPr>
        <p:spPr>
          <a:xfrm>
            <a:off x="157576" y="5862618"/>
            <a:ext cx="337810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cs typeface="Calibri"/>
              </a:rPr>
              <a:t>Push / pull factors</a:t>
            </a:r>
          </a:p>
          <a:p>
            <a:r>
              <a:rPr lang="en-US" sz="1200" dirty="0">
                <a:cs typeface="Calibri"/>
              </a:rPr>
              <a:t>Push factors – are reasons why people want to leave an area.</a:t>
            </a:r>
          </a:p>
          <a:p>
            <a:r>
              <a:rPr lang="en-US" sz="1200" dirty="0">
                <a:cs typeface="Calibri"/>
              </a:rPr>
              <a:t>Pull factors – are reasons why people want to move to the area.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F2ADBF-8235-5E81-5E44-52ACC5B21A5A}"/>
              </a:ext>
            </a:extLst>
          </p:cNvPr>
          <p:cNvSpPr txBox="1"/>
          <p:nvPr/>
        </p:nvSpPr>
        <p:spPr>
          <a:xfrm>
            <a:off x="3130712" y="7063652"/>
            <a:ext cx="315197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cs typeface="Calibri"/>
              </a:rPr>
              <a:t>Impact of migration</a:t>
            </a:r>
          </a:p>
          <a:p>
            <a:r>
              <a:rPr lang="en-US" sz="1200" dirty="0">
                <a:cs typeface="Calibri"/>
              </a:rPr>
              <a:t>When people migrate to another country, they often bring with them new cultures, cuisines, skills, and traditions into the country.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3165" y="2948650"/>
            <a:ext cx="1230014" cy="1182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1120" y="5913364"/>
            <a:ext cx="2026522" cy="9736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88" y="6993311"/>
            <a:ext cx="2220633" cy="11300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736" y="4300355"/>
            <a:ext cx="2496771" cy="12784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AE85670-B4D2-4D91-7EF9-6EC989C7D545}"/>
              </a:ext>
            </a:extLst>
          </p:cNvPr>
          <p:cNvSpPr txBox="1"/>
          <p:nvPr/>
        </p:nvSpPr>
        <p:spPr>
          <a:xfrm>
            <a:off x="2064154" y="1737578"/>
            <a:ext cx="449821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cs typeface="Calibri"/>
              </a:rPr>
              <a:t>Reasons for migration</a:t>
            </a:r>
          </a:p>
          <a:p>
            <a:r>
              <a:rPr lang="en-GB" sz="1200" b="1" dirty="0">
                <a:cs typeface="Calibri"/>
              </a:rPr>
              <a:t>Economic </a:t>
            </a:r>
            <a:r>
              <a:rPr lang="en-GB" sz="1200" dirty="0">
                <a:cs typeface="Calibri"/>
              </a:rPr>
              <a:t>– to find work or a career</a:t>
            </a:r>
          </a:p>
          <a:p>
            <a:r>
              <a:rPr lang="en-GB" sz="1200" b="1" dirty="0">
                <a:cs typeface="Calibri"/>
              </a:rPr>
              <a:t>Social – </a:t>
            </a:r>
            <a:r>
              <a:rPr lang="en-GB" sz="1200" dirty="0">
                <a:cs typeface="Calibri"/>
              </a:rPr>
              <a:t>to move closer to family</a:t>
            </a:r>
          </a:p>
          <a:p>
            <a:r>
              <a:rPr lang="en-GB" sz="1200" b="1" dirty="0">
                <a:cs typeface="Calibri"/>
              </a:rPr>
              <a:t>Political – </a:t>
            </a:r>
            <a:r>
              <a:rPr lang="en-GB" sz="1200" dirty="0">
                <a:cs typeface="Calibri"/>
              </a:rPr>
              <a:t>to escape from dangers, e.g. war</a:t>
            </a:r>
          </a:p>
          <a:p>
            <a:r>
              <a:rPr lang="en-GB" sz="1200" b="1" dirty="0">
                <a:cs typeface="Calibri"/>
              </a:rPr>
              <a:t>Environmental – </a:t>
            </a:r>
            <a:r>
              <a:rPr lang="en-GB" sz="1200" dirty="0">
                <a:cs typeface="Calibri"/>
              </a:rPr>
              <a:t>to escape natural disasters, e.g. volcano eruptions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649" y="1549471"/>
            <a:ext cx="1250551" cy="12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2154</TotalTime>
  <Words>261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Sonia Wall</cp:lastModifiedBy>
  <cp:revision>833</cp:revision>
  <cp:lastPrinted>2023-02-23T08:15:50Z</cp:lastPrinted>
  <dcterms:created xsi:type="dcterms:W3CDTF">2022-06-28T18:53:18Z</dcterms:created>
  <dcterms:modified xsi:type="dcterms:W3CDTF">2023-02-26T22:48:57Z</dcterms:modified>
</cp:coreProperties>
</file>