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8" r:id="rId7"/>
    <p:sldId id="269" r:id="rId8"/>
    <p:sldId id="260" r:id="rId9"/>
    <p:sldId id="270" r:id="rId10"/>
    <p:sldId id="265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442" autoAdjust="0"/>
    <p:restoredTop sz="94660"/>
  </p:normalViewPr>
  <p:slideViewPr>
    <p:cSldViewPr snapToGrid="0">
      <p:cViewPr varScale="1">
        <p:scale>
          <a:sx n="87" d="100"/>
          <a:sy n="87" d="100"/>
        </p:scale>
        <p:origin x="55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3931CA-E6E8-4488-B0B5-DA7187A19729}" type="datetimeFigureOut">
              <a:rPr lang="en-GB" smtClean="0"/>
              <a:t>24/09/2024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F485F-1336-4CEB-B52A-2A9550B8DE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69008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3931CA-E6E8-4488-B0B5-DA7187A19729}" type="datetimeFigureOut">
              <a:rPr lang="en-GB" smtClean="0"/>
              <a:t>24/09/2024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F485F-1336-4CEB-B52A-2A9550B8DE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77394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3931CA-E6E8-4488-B0B5-DA7187A19729}" type="datetimeFigureOut">
              <a:rPr lang="en-GB" smtClean="0"/>
              <a:t>24/09/2024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F485F-1336-4CEB-B52A-2A9550B8DE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0093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3931CA-E6E8-4488-B0B5-DA7187A19729}" type="datetimeFigureOut">
              <a:rPr lang="en-GB" smtClean="0"/>
              <a:t>24/09/2024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F485F-1336-4CEB-B52A-2A9550B8DE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92701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3931CA-E6E8-4488-B0B5-DA7187A19729}" type="datetimeFigureOut">
              <a:rPr lang="en-GB" smtClean="0"/>
              <a:t>24/09/2024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F485F-1336-4CEB-B52A-2A9550B8DE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92476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3931CA-E6E8-4488-B0B5-DA7187A19729}" type="datetimeFigureOut">
              <a:rPr lang="en-GB" smtClean="0"/>
              <a:t>24/09/2024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F485F-1336-4CEB-B52A-2A9550B8DE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13071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3931CA-E6E8-4488-B0B5-DA7187A19729}" type="datetimeFigureOut">
              <a:rPr lang="en-GB" smtClean="0"/>
              <a:t>24/09/2024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F485F-1336-4CEB-B52A-2A9550B8DE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77828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3931CA-E6E8-4488-B0B5-DA7187A19729}" type="datetimeFigureOut">
              <a:rPr lang="en-GB" smtClean="0"/>
              <a:t>24/09/2024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F485F-1336-4CEB-B52A-2A9550B8DE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12158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3931CA-E6E8-4488-B0B5-DA7187A19729}" type="datetimeFigureOut">
              <a:rPr lang="en-GB" smtClean="0"/>
              <a:t>24/09/2024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F485F-1336-4CEB-B52A-2A9550B8DE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6461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3931CA-E6E8-4488-B0B5-DA7187A19729}" type="datetimeFigureOut">
              <a:rPr lang="en-GB" smtClean="0"/>
              <a:t>24/09/2024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F485F-1336-4CEB-B52A-2A9550B8DE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50359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3931CA-E6E8-4488-B0B5-DA7187A19729}" type="datetimeFigureOut">
              <a:rPr lang="en-GB" smtClean="0"/>
              <a:t>24/09/2024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F485F-1336-4CEB-B52A-2A9550B8DE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81956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3931CA-E6E8-4488-B0B5-DA7187A19729}" type="datetimeFigureOut">
              <a:rPr lang="en-GB" smtClean="0"/>
              <a:t>24/09/2024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3F485F-1336-4CEB-B52A-2A9550B8DE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35061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parents.fft.org.uk/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rents.fft.org.uk/" TargetMode="External"/><Relationship Id="rId2" Type="http://schemas.openxmlformats.org/officeDocument/2006/relationships/hyperlink" Target="https://parents.fft.org.uk/" TargetMode="Externa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0017" y="0"/>
            <a:ext cx="985034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0748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885584" y="1293223"/>
            <a:ext cx="8530003" cy="4485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8687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8477" y="815927"/>
            <a:ext cx="9939129" cy="4571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6507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64377" y="149391"/>
            <a:ext cx="7001692" cy="61535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5185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0498" y="589400"/>
            <a:ext cx="9411287" cy="5631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5220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09675" y="933449"/>
            <a:ext cx="10267950" cy="424731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 smtClean="0"/>
              <a:t>Model phonics lesson format</a:t>
            </a:r>
          </a:p>
          <a:p>
            <a:endParaRPr lang="en-GB" dirty="0"/>
          </a:p>
          <a:p>
            <a:r>
              <a:rPr lang="en-GB" dirty="0" smtClean="0"/>
              <a:t>- Alphabet song</a:t>
            </a:r>
          </a:p>
          <a:p>
            <a:r>
              <a:rPr lang="en-GB" dirty="0" smtClean="0"/>
              <a:t>- Initial sounds pictures</a:t>
            </a:r>
          </a:p>
          <a:p>
            <a:pPr marL="285750" indent="-285750">
              <a:buFontTx/>
              <a:buChar char="-"/>
            </a:pPr>
            <a:r>
              <a:rPr lang="en-GB" dirty="0" smtClean="0"/>
              <a:t>Flash card phonemes</a:t>
            </a:r>
          </a:p>
          <a:p>
            <a:pPr marL="285750" indent="-285750">
              <a:buFontTx/>
              <a:buChar char="-"/>
            </a:pPr>
            <a:r>
              <a:rPr lang="en-GB" dirty="0" smtClean="0"/>
              <a:t>Partner practice book</a:t>
            </a:r>
          </a:p>
          <a:p>
            <a:r>
              <a:rPr lang="en-GB" dirty="0" smtClean="0"/>
              <a:t>- Stretch and read including red words later in the year</a:t>
            </a:r>
          </a:p>
          <a:p>
            <a:pPr marL="285750" indent="-285750">
              <a:buFontTx/>
              <a:buChar char="-"/>
            </a:pPr>
            <a:r>
              <a:rPr lang="en-GB" dirty="0" smtClean="0"/>
              <a:t>Teach new phoneme</a:t>
            </a:r>
          </a:p>
          <a:p>
            <a:pPr marL="285750" indent="-285750">
              <a:buFontTx/>
              <a:buChar char="-"/>
            </a:pPr>
            <a:r>
              <a:rPr lang="en-GB" dirty="0" smtClean="0"/>
              <a:t>Say it fast</a:t>
            </a:r>
          </a:p>
          <a:p>
            <a:pPr marL="285750" indent="-285750">
              <a:buFontTx/>
              <a:buChar char="-"/>
            </a:pPr>
            <a:r>
              <a:rPr lang="en-GB" dirty="0" smtClean="0"/>
              <a:t>Break it down</a:t>
            </a:r>
          </a:p>
          <a:p>
            <a:pPr marL="285750" indent="-285750">
              <a:buFontTx/>
              <a:buChar char="-"/>
            </a:pPr>
            <a:r>
              <a:rPr lang="en-GB" dirty="0" smtClean="0"/>
              <a:t>Stretch and read</a:t>
            </a:r>
          </a:p>
          <a:p>
            <a:pPr marL="285750" indent="-285750">
              <a:buFontTx/>
              <a:buChar char="-"/>
            </a:pPr>
            <a:r>
              <a:rPr lang="en-GB" dirty="0" smtClean="0"/>
              <a:t>Model writing grapheme</a:t>
            </a:r>
          </a:p>
          <a:p>
            <a:pPr marL="285750" indent="-285750">
              <a:buFontTx/>
              <a:buChar char="-"/>
            </a:pPr>
            <a:r>
              <a:rPr lang="en-GB" dirty="0" smtClean="0"/>
              <a:t>Individual writing- this builds to CVC, CVCC, CCVC words then captions then sentences</a:t>
            </a:r>
          </a:p>
          <a:p>
            <a:pPr marL="285750" indent="-285750">
              <a:buFontTx/>
              <a:buChar char="-"/>
            </a:pPr>
            <a:r>
              <a:rPr lang="en-GB" dirty="0" smtClean="0"/>
              <a:t>Guided reading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58106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09675" y="933449"/>
            <a:ext cx="10267950" cy="424731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 smtClean="0"/>
              <a:t>Model guided reading format</a:t>
            </a:r>
          </a:p>
          <a:p>
            <a:endParaRPr lang="en-GB" dirty="0"/>
          </a:p>
          <a:p>
            <a:pPr marL="285750" indent="-285750">
              <a:buFontTx/>
              <a:buChar char="-"/>
            </a:pPr>
            <a:r>
              <a:rPr lang="en-GB" dirty="0" smtClean="0"/>
              <a:t>Questions about the book and title</a:t>
            </a:r>
          </a:p>
          <a:p>
            <a:pPr marL="285750" indent="-285750">
              <a:buFontTx/>
              <a:buChar char="-"/>
            </a:pPr>
            <a:r>
              <a:rPr lang="en-GB" dirty="0" smtClean="0"/>
              <a:t>Red and green words</a:t>
            </a:r>
          </a:p>
          <a:p>
            <a:pPr marL="285750" indent="-285750">
              <a:buFontTx/>
              <a:buChar char="-"/>
            </a:pPr>
            <a:r>
              <a:rPr lang="en-GB" dirty="0" smtClean="0"/>
              <a:t>Choral read Monday</a:t>
            </a:r>
          </a:p>
          <a:p>
            <a:pPr marL="285750" indent="-285750">
              <a:buFontTx/>
              <a:buChar char="-"/>
            </a:pPr>
            <a:r>
              <a:rPr lang="en-GB" dirty="0" smtClean="0"/>
              <a:t>Partner read Tuesday and Wednesday</a:t>
            </a:r>
          </a:p>
          <a:p>
            <a:pPr marL="285750" indent="-285750">
              <a:buFontTx/>
              <a:buChar char="-"/>
            </a:pPr>
            <a:r>
              <a:rPr lang="en-GB" dirty="0" smtClean="0"/>
              <a:t>Expression and fluency and comprehension questions answered in full sentences Thursday</a:t>
            </a:r>
          </a:p>
          <a:p>
            <a:pPr marL="285750" indent="-285750">
              <a:buFontTx/>
              <a:buChar char="-"/>
            </a:pPr>
            <a:r>
              <a:rPr lang="en-GB" dirty="0" smtClean="0"/>
              <a:t>Individual read aloud Friday</a:t>
            </a:r>
          </a:p>
          <a:p>
            <a:pPr marL="285750" indent="-285750">
              <a:buFontTx/>
              <a:buChar char="-"/>
            </a:pPr>
            <a:r>
              <a:rPr lang="en-GB" dirty="0" smtClean="0"/>
              <a:t>Comprehension questions every day including inference and opinion</a:t>
            </a:r>
          </a:p>
          <a:p>
            <a:pPr marL="285750" indent="-285750">
              <a:buFontTx/>
              <a:buChar char="-"/>
            </a:pPr>
            <a:endParaRPr lang="en-GB" dirty="0"/>
          </a:p>
          <a:p>
            <a:pPr marL="285750" indent="-285750">
              <a:buFontTx/>
              <a:buChar char="-"/>
            </a:pPr>
            <a:endParaRPr lang="en-GB" dirty="0" smtClean="0"/>
          </a:p>
          <a:p>
            <a:pPr marL="285750" indent="-285750">
              <a:buFontTx/>
              <a:buChar char="-"/>
            </a:pPr>
            <a:r>
              <a:rPr lang="en-GB" dirty="0" smtClean="0"/>
              <a:t>As year progresses, some writing is added of red words for spelling and some sentence writing to answer comprehension.</a:t>
            </a:r>
          </a:p>
          <a:p>
            <a:pPr marL="285750" indent="-285750">
              <a:buFontTx/>
              <a:buChar char="-"/>
            </a:pPr>
            <a:endParaRPr lang="en-GB" dirty="0" smtClean="0"/>
          </a:p>
          <a:p>
            <a:pPr marL="285750" indent="-285750">
              <a:buFontTx/>
              <a:buChar char="-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42165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33205" y="992777"/>
            <a:ext cx="8099069" cy="4739877"/>
          </a:xfrm>
          <a:prstGeom prst="rect">
            <a:avLst/>
          </a:prstGeom>
        </p:spPr>
      </p:pic>
      <p:sp>
        <p:nvSpPr>
          <p:cNvPr id="3" name="TextBox 2">
            <a:hlinkClick r:id="rId3"/>
          </p:cNvPr>
          <p:cNvSpPr txBox="1"/>
          <p:nvPr/>
        </p:nvSpPr>
        <p:spPr>
          <a:xfrm>
            <a:off x="3840480" y="6335486"/>
            <a:ext cx="20996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Link to parent </a:t>
            </a:r>
            <a:r>
              <a:rPr lang="en-GB" dirty="0" smtClean="0">
                <a:hlinkClick r:id="rId3"/>
              </a:rPr>
              <a:t>portal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61632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hlinkClick r:id="rId2"/>
          </p:cNvPr>
          <p:cNvSpPr txBox="1"/>
          <p:nvPr/>
        </p:nvSpPr>
        <p:spPr>
          <a:xfrm>
            <a:off x="2030730" y="725261"/>
            <a:ext cx="20996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Link to </a:t>
            </a:r>
            <a:r>
              <a:rPr lang="en-GB" dirty="0" smtClean="0">
                <a:hlinkClick r:id="rId2"/>
              </a:rPr>
              <a:t>parent</a:t>
            </a:r>
            <a:r>
              <a:rPr lang="en-GB" dirty="0" smtClean="0"/>
              <a:t> portal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1352549" y="1409699"/>
            <a:ext cx="9267825" cy="292387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en-GB" sz="4000" b="1" dirty="0" smtClean="0">
                <a:hlinkClick r:id="rId3"/>
              </a:rPr>
              <a:t>www.parents.fft.org.uk</a:t>
            </a:r>
            <a:r>
              <a:rPr lang="en-GB" sz="4000" b="1" dirty="0" smtClean="0"/>
              <a:t> Password gu2f42</a:t>
            </a:r>
          </a:p>
          <a:p>
            <a:r>
              <a:rPr lang="en-GB" dirty="0" smtClean="0"/>
              <a:t>-    Have sound mat available when reading and writing</a:t>
            </a:r>
          </a:p>
          <a:p>
            <a:pPr marL="285750" indent="-285750">
              <a:buFontTx/>
              <a:buChar char="-"/>
            </a:pPr>
            <a:r>
              <a:rPr lang="en-GB" dirty="0" smtClean="0"/>
              <a:t>Find the best time to suit your family for reading ideally daily. This need only be 5 </a:t>
            </a:r>
            <a:r>
              <a:rPr lang="en-GB" dirty="0" err="1" smtClean="0"/>
              <a:t>mins</a:t>
            </a:r>
            <a:r>
              <a:rPr lang="en-GB" dirty="0" smtClean="0"/>
              <a:t> to begin with and can extend as your child’s focus improves.</a:t>
            </a:r>
          </a:p>
          <a:p>
            <a:pPr marL="285750" indent="-285750">
              <a:buFontTx/>
              <a:buChar char="-"/>
            </a:pPr>
            <a:r>
              <a:rPr lang="en-GB" dirty="0" smtClean="0"/>
              <a:t>If they are struggling try choral read- my turn, your turn and encourage child pointing to words as they read.</a:t>
            </a:r>
          </a:p>
          <a:p>
            <a:pPr marL="285750" indent="-285750">
              <a:buFontTx/>
              <a:buChar char="-"/>
            </a:pPr>
            <a:r>
              <a:rPr lang="en-GB" dirty="0" smtClean="0"/>
              <a:t>Reading for pleasure- I read, we read, you read books.</a:t>
            </a:r>
          </a:p>
          <a:p>
            <a:pPr marL="285750" indent="-285750">
              <a:buFontTx/>
              <a:buChar char="-"/>
            </a:pPr>
            <a:r>
              <a:rPr lang="en-GB" dirty="0" smtClean="0"/>
              <a:t>Record on Boom reader so we have record of how home reading is progressing.</a:t>
            </a:r>
          </a:p>
          <a:p>
            <a:pPr marL="285750" indent="-285750">
              <a:buFontTx/>
              <a:buChar char="-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75611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9178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359</TotalTime>
  <Words>227</Words>
  <Application>Microsoft Office PowerPoint</Application>
  <PresentationFormat>Widescreen</PresentationFormat>
  <Paragraphs>34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Denise Heal</dc:creator>
  <cp:lastModifiedBy>Kate Woodward</cp:lastModifiedBy>
  <cp:revision>16</cp:revision>
  <dcterms:created xsi:type="dcterms:W3CDTF">2022-09-28T19:53:25Z</dcterms:created>
  <dcterms:modified xsi:type="dcterms:W3CDTF">2024-09-24T15:38:38Z</dcterms:modified>
</cp:coreProperties>
</file>