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9" r:id="rId2"/>
  </p:sldMasterIdLst>
  <p:notesMasterIdLst>
    <p:notesMasterId r:id="rId31"/>
  </p:notesMasterIdLst>
  <p:handoutMasterIdLst>
    <p:handoutMasterId r:id="rId32"/>
  </p:handoutMasterIdLst>
  <p:sldIdLst>
    <p:sldId id="256" r:id="rId3"/>
    <p:sldId id="257" r:id="rId4"/>
    <p:sldId id="262" r:id="rId5"/>
    <p:sldId id="263" r:id="rId6"/>
    <p:sldId id="264" r:id="rId7"/>
    <p:sldId id="259" r:id="rId8"/>
    <p:sldId id="265" r:id="rId9"/>
    <p:sldId id="258" r:id="rId10"/>
    <p:sldId id="266" r:id="rId11"/>
    <p:sldId id="267" r:id="rId12"/>
    <p:sldId id="268" r:id="rId13"/>
    <p:sldId id="269" r:id="rId14"/>
    <p:sldId id="270" r:id="rId15"/>
    <p:sldId id="287" r:id="rId16"/>
    <p:sldId id="272" r:id="rId17"/>
    <p:sldId id="286" r:id="rId18"/>
    <p:sldId id="277" r:id="rId19"/>
    <p:sldId id="278" r:id="rId20"/>
    <p:sldId id="279" r:id="rId21"/>
    <p:sldId id="281" r:id="rId22"/>
    <p:sldId id="282" r:id="rId23"/>
    <p:sldId id="283" r:id="rId24"/>
    <p:sldId id="284" r:id="rId25"/>
    <p:sldId id="273" r:id="rId26"/>
    <p:sldId id="275" r:id="rId27"/>
    <p:sldId id="276" r:id="rId28"/>
    <p:sldId id="274" r:id="rId29"/>
    <p:sldId id="285" r:id="rId3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E57DF-D013-4F87-B607-4EE9336DC8FC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863244-80E2-4D3E-B2EE-0B6D9757D0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6261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5BD28E-7A0D-4D0E-BEBC-6C3696AD766E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D747BF-1BA6-4BF4-A5D2-81FEB2C91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053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39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401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8352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442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Give examples. Remain calm</a:t>
            </a:r>
            <a:r>
              <a:rPr lang="en-US" baseline="0" dirty="0" smtClean="0"/>
              <a:t> and positive. It will happen. Getting the environment right. Keep it fun.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2312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7856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Whilst</a:t>
            </a:r>
            <a:r>
              <a:rPr lang="en-US" baseline="0" dirty="0" smtClean="0"/>
              <a:t> we do teach reading every day through phonics lessons with your children and hear your child read at least once a week, what we cannot do is offer the 1:1 daily reading needed for overlearning and embedding of reading skills over time.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578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81468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04008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01607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712588-04B1-427B-82EE-E8DB90309F08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F9F0C5-380F-41C2-899A-BAC0F0927E16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86801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60418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9658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70767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A54C80-263E-416B-A8E0-580EDEADCBDC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9954A3-9DFD-4C44-94BA-B95130A3BA1C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53597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37188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0386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90C226">
                  <a:lumMod val="60000"/>
                  <a:lumOff val="4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29103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068192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538821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4839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C6B4A9-1611-4792-9094-5F34BCA07E0B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333C77-0158-454C-844F-B7AB9BD7DAD4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46413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985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6/10/2024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994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eyfs@bpa.act-academytrust.or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11" Type="http://schemas.openxmlformats.org/officeDocument/2006/relationships/image" Target="../media/image10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slide" Target="slide10.xml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eyfs@bpa.act-academytrust.or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HSH@buckdenacademy.org" TargetMode="External"/><Relationship Id="rId2" Type="http://schemas.openxmlformats.org/officeDocument/2006/relationships/hyperlink" Target="mailto:PastoralSupport@buckdenacademy.org" TargetMode="Externa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uckdenschool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10704224" cy="2971801"/>
          </a:xfrm>
        </p:spPr>
        <p:txBody>
          <a:bodyPr/>
          <a:lstStyle/>
          <a:p>
            <a:r>
              <a:rPr lang="en-GB" dirty="0" smtClean="0"/>
              <a:t>2024 Cohort Welcome meeting</a:t>
            </a:r>
            <a:br>
              <a:rPr lang="en-GB" dirty="0" smtClean="0"/>
            </a:br>
            <a:r>
              <a:rPr lang="en-GB" dirty="0" smtClean="0"/>
              <a:t>Monarch and Admiral classes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5817" y="3960283"/>
            <a:ext cx="1790700" cy="1714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1982" y="4081080"/>
            <a:ext cx="1874682" cy="11964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7411" y="3106640"/>
            <a:ext cx="1994656" cy="129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70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302450"/>
            <a:ext cx="11242177" cy="4059161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Continuation </a:t>
            </a:r>
            <a:r>
              <a:rPr lang="en-US" dirty="0"/>
              <a:t>of what have been doing in preschool and nursery settings. Working on Development Matters then 17 ELG’s which are reported on at end of year as </a:t>
            </a:r>
            <a:r>
              <a:rPr lang="en-US" dirty="0" smtClean="0"/>
              <a:t>emerging, expected. </a:t>
            </a:r>
            <a:r>
              <a:rPr lang="en-US" dirty="0"/>
              <a:t>3 prime areas PSED, C&amp;L, PD, 4 specific Literacy, </a:t>
            </a:r>
            <a:r>
              <a:rPr lang="en-US" dirty="0" err="1"/>
              <a:t>Maths</a:t>
            </a:r>
            <a:r>
              <a:rPr lang="en-US" dirty="0"/>
              <a:t>, Ex Arts and Design and Understanding World. Will still be play </a:t>
            </a:r>
            <a:r>
              <a:rPr lang="en-US" dirty="0" smtClean="0"/>
              <a:t>based.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Baseline assessment- Government baseline will be completed in first weeks along with own baseline through conversations with parents, settings and our observations.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Observations and playing with children and asking questions, getting to know them individually.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Class unit structure- 2 classes separate for the mornings but join for the afternoons. Will be swaps until balance/ needs are best met.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‘Success for All’ phonics begins from Week 2. A parents’ session specifically on this will take place in September.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2" y="287383"/>
            <a:ext cx="10615159" cy="1881051"/>
          </a:xfrm>
        </p:spPr>
        <p:txBody>
          <a:bodyPr/>
          <a:lstStyle/>
          <a:p>
            <a:r>
              <a:rPr lang="en-US" dirty="0" smtClean="0"/>
              <a:t>How will learning look at Buckden school?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56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302450"/>
            <a:ext cx="11242177" cy="4059161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Importance of </a:t>
            </a:r>
            <a:r>
              <a:rPr lang="en-US" dirty="0" smtClean="0"/>
              <a:t>reading- short, daily home reading makes so much difference to a child’s success and enjoyment of reading. We use the app Boom Reader. Log on information will be sent home with your child in the second week.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Home/School agreement- daily reading with your child is mandatory not optional as it directly impacts their future success in all learning areas.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Talk homework to help prepare your child for next weeks learning, expanding their vocabulary around the topic.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Funky finger activities, dough disco and circuits to strengthen muscles needed for writing. Move onto pencil control and patterns then letter formation.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 smtClean="0"/>
              <a:t>Maths</a:t>
            </a:r>
            <a:r>
              <a:rPr lang="en-US" dirty="0" smtClean="0"/>
              <a:t>-Follow NCETM mastering number and White Rose which focuses upon developing a firm foundation of numbers 0-10 including </a:t>
            </a:r>
            <a:r>
              <a:rPr lang="en-US" dirty="0" err="1" smtClean="0"/>
              <a:t>subtising</a:t>
            </a:r>
            <a:r>
              <a:rPr lang="en-US" dirty="0" smtClean="0"/>
              <a:t>, composition, comparison and pattern in number. A parent meeting will be scheduled to share more about this in October.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Topic based half termly themes linked to global learning goals and including history, geography, science, art, DT, music, French and RE.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2" y="287383"/>
            <a:ext cx="10615159" cy="1881051"/>
          </a:xfrm>
        </p:spPr>
        <p:txBody>
          <a:bodyPr/>
          <a:lstStyle/>
          <a:p>
            <a:r>
              <a:rPr lang="en-US" dirty="0" smtClean="0"/>
              <a:t>How will learning look at Buckden school?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706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302450"/>
            <a:ext cx="11242177" cy="4059161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Mind </a:t>
            </a:r>
            <a:r>
              <a:rPr lang="en-US" dirty="0"/>
              <a:t>Up Mental Health </a:t>
            </a:r>
            <a:r>
              <a:rPr lang="en-US" dirty="0" smtClean="0"/>
              <a:t>Brain Breaks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French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Nature schools, local visits and having visitors in.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Skills builder projects- listening, leadership, creativity, presenting</a:t>
            </a:r>
          </a:p>
          <a:p>
            <a:r>
              <a:rPr lang="en-US" dirty="0"/>
              <a:t>p</a:t>
            </a:r>
            <a:r>
              <a:rPr lang="en-US" dirty="0" smtClean="0"/>
              <a:t>roblem solving, team work, aiming high, staying positive.</a:t>
            </a:r>
          </a:p>
          <a:p>
            <a:r>
              <a:rPr lang="en-US" dirty="0" err="1" smtClean="0"/>
              <a:t>Oracy</a:t>
            </a:r>
            <a:r>
              <a:rPr lang="en-US" dirty="0" smtClean="0"/>
              <a:t>- Three minute talk. Your child will be given a day to bring in something linked to our topic to share and discuss. The timetable will be sent in the first week of each half term.</a:t>
            </a:r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2" y="287383"/>
            <a:ext cx="10615159" cy="1881051"/>
          </a:xfrm>
        </p:spPr>
        <p:txBody>
          <a:bodyPr/>
          <a:lstStyle/>
          <a:p>
            <a:r>
              <a:rPr lang="en-US" dirty="0" smtClean="0"/>
              <a:t>How will learning look at Buckden school?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50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302450"/>
            <a:ext cx="11242177" cy="4059161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Parents’ evenings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Termly progress and learning </a:t>
            </a:r>
            <a:r>
              <a:rPr lang="en-US" dirty="0" err="1" smtClean="0"/>
              <a:t>behaviour</a:t>
            </a:r>
            <a:r>
              <a:rPr lang="en-US" dirty="0" smtClean="0"/>
              <a:t> reports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End of year report based upon Early Learning Goals and Characteristics of Effective Learning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Email via- </a:t>
            </a:r>
            <a:r>
              <a:rPr lang="en-US" dirty="0" smtClean="0">
                <a:hlinkClick r:id="rId3"/>
              </a:rPr>
              <a:t>eyfs@bpa.act-academytrust.org</a:t>
            </a:r>
            <a:r>
              <a:rPr lang="en-US" dirty="0" smtClean="0"/>
              <a:t> and we will respond as soon as possible.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Attendance- really important as learning in Reception happens at a fast pace and social impact of missed days.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2" y="287383"/>
            <a:ext cx="10615159" cy="1881051"/>
          </a:xfrm>
        </p:spPr>
        <p:txBody>
          <a:bodyPr/>
          <a:lstStyle/>
          <a:p>
            <a:r>
              <a:rPr lang="en-US" dirty="0" smtClean="0"/>
              <a:t>Working together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986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050474"/>
            <a:ext cx="11242177" cy="4641272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1"/>
                </a:solidFill>
              </a:rPr>
              <a:t>Linked to the whole school Global Learning Curriculum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Autumn 1- Magical Me- Good Health and Wellbeing and Quality Education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Autumn 2- Celebrations- Reduced Inequalities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Spring 1- Once Upon a Time- No Poverty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Spring 2- Super Heroes- Peace and Justice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Summer 1- Down at the Bottom of the Garden- Life on Land, Climate Action, Responsible Consumption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Summer 2- Around the World in ?? Days- Sustainable Cities and Communities</a:t>
            </a:r>
            <a:endParaRPr lang="en-US" dirty="0">
              <a:solidFill>
                <a:schemeClr val="accent1"/>
              </a:solidFill>
            </a:endParaRPr>
          </a:p>
          <a:p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1" y="415636"/>
            <a:ext cx="10615159" cy="1198616"/>
          </a:xfrm>
        </p:spPr>
        <p:txBody>
          <a:bodyPr/>
          <a:lstStyle/>
          <a:p>
            <a:r>
              <a:rPr lang="en-US" dirty="0" smtClean="0"/>
              <a:t>Learning themes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132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614252"/>
            <a:ext cx="11242177" cy="5077494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accent1"/>
                </a:solidFill>
              </a:rPr>
              <a:t>We have already been visiting your children in their settings or having conversations with their key people over the phone when this has not been possible.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accent1"/>
                </a:solidFill>
              </a:rPr>
              <a:t>Short visits into our school in the mornings of first week in July to get to know the space and one another.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accent1"/>
                </a:solidFill>
              </a:rPr>
              <a:t>Home visits for first time families in first week in July, telephone conversations with second time families.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accent1"/>
                </a:solidFill>
              </a:rPr>
              <a:t>Smaller group start during first week back to allow children to get used to the whole day routines, have a lunch and for us to administer the Government Baseline Assessment effectively.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1" y="415636"/>
            <a:ext cx="10615159" cy="1198616"/>
          </a:xfrm>
        </p:spPr>
        <p:txBody>
          <a:bodyPr>
            <a:normAutofit/>
          </a:bodyPr>
          <a:lstStyle/>
          <a:p>
            <a:r>
              <a:rPr lang="en-US" dirty="0" smtClean="0"/>
              <a:t>Transition Plan- </a:t>
            </a:r>
            <a:r>
              <a:rPr lang="en-US" sz="1200" dirty="0" smtClean="0"/>
              <a:t>(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29591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050474"/>
            <a:ext cx="11242177" cy="4641272"/>
          </a:xfrm>
        </p:spPr>
        <p:txBody>
          <a:bodyPr>
            <a:normAutofit/>
          </a:bodyPr>
          <a:lstStyle/>
          <a:p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Key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Findings from research around early childhood reading.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The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frequency of reading to children at a young age has a direct causal effect on their schooling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outcomes.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Reading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to children at age 4-5 every day has a significant positive effect on their reading skills and cognitive skills (i.e., language and literacy, numeracy and cognition) later in life. </a:t>
            </a:r>
            <a:endParaRPr lang="en-GB" sz="1900" dirty="0" smtClean="0">
              <a:solidFill>
                <a:schemeClr val="accent1"/>
              </a:solidFill>
              <a:latin typeface="Soft Elegance" panose="02000604060000020003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Reading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to children 3-5 days per week (compared to 2 or less) has the same effect on the child’s reading skills at age 4-5 as being six months older. </a:t>
            </a:r>
            <a:endParaRPr lang="en-GB" sz="1900" dirty="0" smtClean="0">
              <a:solidFill>
                <a:schemeClr val="accent1"/>
              </a:solidFill>
              <a:latin typeface="Soft Elegance" panose="02000604060000020003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Reading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to them 6-7 days per week has the same effect as being almost 12 months older. </a:t>
            </a:r>
            <a:endParaRPr lang="en-GB" sz="1900" dirty="0" smtClean="0">
              <a:solidFill>
                <a:schemeClr val="accent1"/>
              </a:solidFill>
              <a:latin typeface="Soft Elegance" panose="02000604060000020003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Children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read to more frequently at age 4-5 achieve higher scores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in national assessments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These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differences in reading and cognitive skills are not related to the child’s family background or home environment but are the direct result of how frequently they have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been read with.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2" y="287383"/>
            <a:ext cx="10615159" cy="1881051"/>
          </a:xfrm>
        </p:spPr>
        <p:txBody>
          <a:bodyPr/>
          <a:lstStyle/>
          <a:p>
            <a:r>
              <a:rPr lang="en-US" dirty="0" smtClean="0"/>
              <a:t>Importance of regular reading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3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0662" y="3575526"/>
            <a:ext cx="8534400" cy="1507067"/>
          </a:xfrm>
        </p:spPr>
        <p:txBody>
          <a:bodyPr/>
          <a:lstStyle/>
          <a:p>
            <a:r>
              <a:rPr lang="en-GB" dirty="0" smtClean="0"/>
              <a:t>What your child will Need</a:t>
            </a:r>
            <a:endParaRPr lang="en-GB" dirty="0"/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/>
          <a:srcRect l="17771" t="9531" r="22422" b="18157"/>
          <a:stretch/>
        </p:blipFill>
        <p:spPr>
          <a:xfrm rot="5699779">
            <a:off x="4718657" y="742954"/>
            <a:ext cx="3087191" cy="2483275"/>
          </a:xfrm>
          <a:prstGeom prst="rect">
            <a:avLst/>
          </a:prstGeom>
        </p:spPr>
      </p:pic>
      <p:pic>
        <p:nvPicPr>
          <p:cNvPr id="9" name="Picture 8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/>
          <a:srcRect l="15331" t="2128" r="16211" b="8557"/>
          <a:stretch/>
        </p:blipFill>
        <p:spPr>
          <a:xfrm rot="5400000">
            <a:off x="8517847" y="607471"/>
            <a:ext cx="3233503" cy="2812474"/>
          </a:xfrm>
          <a:prstGeom prst="rect">
            <a:avLst/>
          </a:prstGeom>
        </p:spPr>
      </p:pic>
      <p:pic>
        <p:nvPicPr>
          <p:cNvPr id="10" name="Picture 9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/>
          <a:srcRect l="14946" t="8480" r="14137"/>
          <a:stretch/>
        </p:blipFill>
        <p:spPr>
          <a:xfrm rot="5400000">
            <a:off x="366251" y="344700"/>
            <a:ext cx="3687384" cy="31724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417299">
            <a:off x="512227" y="4064235"/>
            <a:ext cx="2687687" cy="26876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80558" y="4565141"/>
            <a:ext cx="1318374" cy="16765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40473" y="4565141"/>
            <a:ext cx="1386960" cy="15393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74092" y="4450831"/>
            <a:ext cx="1348857" cy="16536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780558" y="6335486"/>
            <a:ext cx="5022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read,                we read,        you read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93510" y="4631088"/>
            <a:ext cx="1716278" cy="154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09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3234" y="4827011"/>
            <a:ext cx="1556147" cy="1507067"/>
          </a:xfrm>
        </p:spPr>
        <p:txBody>
          <a:bodyPr/>
          <a:lstStyle/>
          <a:p>
            <a:r>
              <a:rPr lang="en-GB" dirty="0" smtClean="0"/>
              <a:t>PE Kit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054" r="9643"/>
          <a:stretch/>
        </p:blipFill>
        <p:spPr>
          <a:xfrm>
            <a:off x="3241963" y="334044"/>
            <a:ext cx="5458691" cy="43167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8587" y="334044"/>
            <a:ext cx="2258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/>
              <a:t>Indoor</a:t>
            </a:r>
            <a:endParaRPr lang="en-GB" sz="4000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9255739" y="334044"/>
            <a:ext cx="31025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/>
              <a:t>Outdoor</a:t>
            </a:r>
            <a:endParaRPr lang="en-GB" sz="4000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428587" y="1191491"/>
            <a:ext cx="22582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Blue shorts</a:t>
            </a:r>
          </a:p>
          <a:p>
            <a:r>
              <a:rPr lang="en-GB" sz="2800" dirty="0" smtClean="0"/>
              <a:t>House t-shirt</a:t>
            </a:r>
          </a:p>
          <a:p>
            <a:r>
              <a:rPr lang="en-GB" sz="2800" dirty="0" smtClean="0"/>
              <a:t>Plimsolls</a:t>
            </a:r>
          </a:p>
          <a:p>
            <a:r>
              <a:rPr lang="en-GB" sz="2800" dirty="0"/>
              <a:t>S</a:t>
            </a:r>
            <a:r>
              <a:rPr lang="en-GB" sz="2800" dirty="0" smtClean="0"/>
              <a:t>ocks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9255739" y="1191491"/>
            <a:ext cx="26037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Blue trousers</a:t>
            </a:r>
            <a:br>
              <a:rPr lang="en-GB" sz="2800" dirty="0" smtClean="0"/>
            </a:br>
            <a:r>
              <a:rPr lang="en-GB" sz="2800" dirty="0" smtClean="0"/>
              <a:t>Blue jumper</a:t>
            </a:r>
          </a:p>
          <a:p>
            <a:r>
              <a:rPr lang="en-GB" sz="2800" dirty="0" smtClean="0"/>
              <a:t>House t-shirt</a:t>
            </a:r>
          </a:p>
          <a:p>
            <a:r>
              <a:rPr lang="en-GB" sz="2800" dirty="0" smtClean="0"/>
              <a:t>Trainers</a:t>
            </a:r>
          </a:p>
          <a:p>
            <a:r>
              <a:rPr lang="en-GB" sz="2800" dirty="0" smtClean="0"/>
              <a:t>Socks</a:t>
            </a:r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636404" y="4794661"/>
            <a:ext cx="37416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Girls hair must be tied back at all times using navy blue or white simple hair ties.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4765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23899" y="197810"/>
            <a:ext cx="2945679" cy="1507067"/>
          </a:xfrm>
        </p:spPr>
        <p:txBody>
          <a:bodyPr/>
          <a:lstStyle/>
          <a:p>
            <a:r>
              <a:rPr lang="en-GB" dirty="0" smtClean="0"/>
              <a:t>Wellie Bag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8480" t="5753" r="11511" b="11207"/>
          <a:stretch/>
        </p:blipFill>
        <p:spPr>
          <a:xfrm rot="5400000">
            <a:off x="-886310" y="1167245"/>
            <a:ext cx="6563209" cy="45412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37557" y="2895599"/>
            <a:ext cx="49183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/>
              <a:t>Wellies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/>
              <a:t>Puddle suit</a:t>
            </a:r>
            <a:endParaRPr lang="en-GB" sz="4800" dirty="0"/>
          </a:p>
        </p:txBody>
      </p:sp>
      <p:pic>
        <p:nvPicPr>
          <p:cNvPr id="6" name="Pictur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57176" y="5994990"/>
            <a:ext cx="1534824" cy="86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6797" y="-190885"/>
            <a:ext cx="3292043" cy="1507067"/>
          </a:xfrm>
        </p:spPr>
        <p:txBody>
          <a:bodyPr/>
          <a:lstStyle/>
          <a:p>
            <a:r>
              <a:rPr lang="en-GB" dirty="0" smtClean="0"/>
              <a:t>School Bag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946" t="8480" r="14137"/>
          <a:stretch/>
        </p:blipFill>
        <p:spPr>
          <a:xfrm rot="5400000">
            <a:off x="144415" y="2373358"/>
            <a:ext cx="3109934" cy="25416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17299">
            <a:off x="7185545" y="183629"/>
            <a:ext cx="2687687" cy="2687687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 flipV="1">
            <a:off x="3134469" y="1631028"/>
            <a:ext cx="4846838" cy="989738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174944" y="4701292"/>
            <a:ext cx="2117492" cy="58710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174944" y="3644187"/>
            <a:ext cx="6301565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8920740" y="960300"/>
            <a:ext cx="29125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Water Bottles- no juice, just water</a:t>
            </a:r>
            <a:endParaRPr lang="en-GB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10149480" y="4116517"/>
            <a:ext cx="2195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Sunhat</a:t>
            </a:r>
            <a:endParaRPr lang="en-GB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5292436" y="6251283"/>
            <a:ext cx="3628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Reading Folder</a:t>
            </a:r>
            <a:endParaRPr lang="en-GB" sz="32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3752" y="3641113"/>
            <a:ext cx="3826988" cy="2551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774022">
            <a:off x="5489306" y="4094570"/>
            <a:ext cx="1446379" cy="20175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47747" y="2696261"/>
            <a:ext cx="1257409" cy="1272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9388" y="4809747"/>
            <a:ext cx="1383912" cy="153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04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473" y="0"/>
            <a:ext cx="4386552" cy="1507067"/>
          </a:xfrm>
        </p:spPr>
        <p:txBody>
          <a:bodyPr/>
          <a:lstStyle/>
          <a:p>
            <a:r>
              <a:rPr lang="en-GB" dirty="0" smtClean="0"/>
              <a:t>Reading Folder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4692" y="135380"/>
            <a:ext cx="5675024" cy="37833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10473" y="6144574"/>
            <a:ext cx="118240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Reading App–  Boom reader </a:t>
            </a:r>
            <a:r>
              <a:rPr lang="en-GB" dirty="0" smtClean="0"/>
              <a:t>Please complete this everyday when you read. Teacher will record reading</a:t>
            </a:r>
          </a:p>
          <a:p>
            <a:r>
              <a:rPr lang="en-GB" dirty="0"/>
              <a:t>o</a:t>
            </a:r>
            <a:r>
              <a:rPr lang="en-GB" dirty="0" smtClean="0"/>
              <a:t>nce a week.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86321" y="3963111"/>
            <a:ext cx="1133355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Reading Books – </a:t>
            </a:r>
            <a:r>
              <a:rPr lang="en-GB" dirty="0" smtClean="0"/>
              <a:t>Initially they wont have words, </a:t>
            </a:r>
            <a:br>
              <a:rPr lang="en-GB" dirty="0" smtClean="0"/>
            </a:br>
            <a:r>
              <a:rPr lang="en-GB" dirty="0" smtClean="0"/>
              <a:t>start by talking about the pictures and see if </a:t>
            </a:r>
            <a:br>
              <a:rPr lang="en-GB" dirty="0" smtClean="0"/>
            </a:br>
            <a:r>
              <a:rPr lang="en-GB" dirty="0" smtClean="0"/>
              <a:t>you can use story language.</a:t>
            </a:r>
          </a:p>
          <a:p>
            <a:r>
              <a:rPr lang="en-GB" b="1" dirty="0" smtClean="0"/>
              <a:t>I read- </a:t>
            </a:r>
            <a:r>
              <a:rPr lang="en-GB" dirty="0" err="1" smtClean="0"/>
              <a:t>FFt</a:t>
            </a:r>
            <a:r>
              <a:rPr lang="en-GB" dirty="0" smtClean="0"/>
              <a:t> Success for All phonics book- entirely decodable based upon phonics program and read</a:t>
            </a:r>
          </a:p>
          <a:p>
            <a:r>
              <a:rPr lang="en-GB" dirty="0" smtClean="0"/>
              <a:t>every day in school with teacher</a:t>
            </a:r>
          </a:p>
          <a:p>
            <a:r>
              <a:rPr lang="en-GB" b="1" dirty="0" smtClean="0"/>
              <a:t>We read- </a:t>
            </a:r>
            <a:r>
              <a:rPr lang="en-GB" dirty="0" smtClean="0"/>
              <a:t>phonics decodable book but may have odd words your child may need help with.</a:t>
            </a:r>
          </a:p>
          <a:p>
            <a:r>
              <a:rPr lang="en-GB" b="1" dirty="0" smtClean="0"/>
              <a:t>You read- </a:t>
            </a:r>
            <a:r>
              <a:rPr lang="en-GB" dirty="0" smtClean="0"/>
              <a:t>fiction of non fiction book to read to your child for pleasure.</a:t>
            </a:r>
            <a:endParaRPr lang="en-GB" b="1" dirty="0" smtClean="0"/>
          </a:p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53898">
            <a:off x="3713755" y="842300"/>
            <a:ext cx="2034867" cy="28384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4044" y="2660837"/>
            <a:ext cx="1383912" cy="153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49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473" y="0"/>
            <a:ext cx="4386552" cy="1507067"/>
          </a:xfrm>
        </p:spPr>
        <p:txBody>
          <a:bodyPr/>
          <a:lstStyle/>
          <a:p>
            <a:r>
              <a:rPr lang="en-GB" dirty="0" smtClean="0"/>
              <a:t>All about me bag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86321" y="3963111"/>
            <a:ext cx="1186093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 will hand these out when your child comes for their transition visit during first week in July.</a:t>
            </a:r>
          </a:p>
          <a:p>
            <a:endParaRPr lang="en-GB" dirty="0"/>
          </a:p>
          <a:p>
            <a:r>
              <a:rPr lang="en-GB" dirty="0" smtClean="0"/>
              <a:t>Fill with items that show your child’s interests, family, pets. Can be things, pictures or photos.</a:t>
            </a:r>
          </a:p>
          <a:p>
            <a:endParaRPr lang="en-GB" dirty="0"/>
          </a:p>
          <a:p>
            <a:r>
              <a:rPr lang="en-GB" dirty="0" smtClean="0"/>
              <a:t>These are shared with whole class to see who shares interests and help establish friendships and are used</a:t>
            </a:r>
          </a:p>
          <a:p>
            <a:r>
              <a:rPr lang="en-GB" dirty="0" smtClean="0"/>
              <a:t>for your child to have a look at whenever they wish to. Nothing too precious as things will be looked at/ </a:t>
            </a:r>
          </a:p>
          <a:p>
            <a:r>
              <a:rPr lang="en-GB" dirty="0"/>
              <a:t>t</a:t>
            </a:r>
            <a:r>
              <a:rPr lang="en-GB" dirty="0" smtClean="0"/>
              <a:t>ouched by others.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8241" y="289670"/>
            <a:ext cx="2897970" cy="374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3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-190885"/>
            <a:ext cx="7104589" cy="1507067"/>
          </a:xfrm>
        </p:spPr>
        <p:txBody>
          <a:bodyPr>
            <a:normAutofit/>
          </a:bodyPr>
          <a:lstStyle/>
          <a:p>
            <a:r>
              <a:rPr lang="en-GB" dirty="0" smtClean="0"/>
              <a:t>Other Things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267759" y="343175"/>
            <a:ext cx="11787392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4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School dinners- 3 colour choices- red=meat, green = vegetarian, yellow= fish or jacket potato. Please help your child to select each morning before school to so your child is prepared when we call the register.</a:t>
            </a:r>
          </a:p>
          <a:p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Morning snack- fruit provided but can bring in an additional healthy snack- nut free. Example cheese and crackers, bread sticks, vegetables and dip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err="1" smtClean="0"/>
              <a:t>Whatsapp</a:t>
            </a:r>
            <a:r>
              <a:rPr lang="en-GB" sz="2400" dirty="0" smtClean="0"/>
              <a:t> groups/ </a:t>
            </a:r>
            <a:r>
              <a:rPr lang="en-GB" sz="2400" dirty="0" err="1" smtClean="0"/>
              <a:t>facebook</a:t>
            </a:r>
            <a:r>
              <a:rPr lang="en-GB" sz="2400" dirty="0" smtClean="0"/>
              <a:t> groups. These are great to help organise get </a:t>
            </a:r>
            <a:r>
              <a:rPr lang="en-GB" sz="2400" dirty="0" err="1" smtClean="0"/>
              <a:t>togethers</a:t>
            </a:r>
            <a:r>
              <a:rPr lang="en-GB" sz="2400" dirty="0" smtClean="0"/>
              <a:t> over the summer or send reminders about events or things to bring in. Any other queries, questions or problems please use the </a:t>
            </a:r>
            <a:r>
              <a:rPr lang="en-GB" sz="2400" dirty="0" smtClean="0">
                <a:hlinkClick r:id="rId2"/>
              </a:rPr>
              <a:t>eyfs@bpa.act-academytrust.org</a:t>
            </a:r>
            <a:r>
              <a:rPr lang="en-GB" sz="2400" dirty="0" smtClean="0"/>
              <a:t> so we can respond directly, fully and promptly.</a:t>
            </a:r>
            <a:r>
              <a:rPr lang="en-GB" sz="2400" dirty="0"/>
              <a:t> </a:t>
            </a:r>
            <a:endParaRPr lang="en-GB" sz="24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Parent volunteering- come in and hear readers, help with church walks, locality walks and excursions. People who help us visitors.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All </a:t>
            </a:r>
            <a:r>
              <a:rPr lang="en-GB" sz="2400" dirty="0"/>
              <a:t>about me bags- bring in in September please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0264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School dinners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018" y="340567"/>
            <a:ext cx="4059877" cy="42407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586" y="340567"/>
            <a:ext cx="6627260" cy="46743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990253" y="5319997"/>
            <a:ext cx="5505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Dietary needs can be catered for- Mrs </a:t>
            </a:r>
            <a:r>
              <a:rPr lang="en-GB" dirty="0" err="1" smtClean="0"/>
              <a:t>Bigg</a:t>
            </a:r>
            <a:r>
              <a:rPr lang="en-GB" dirty="0" smtClean="0"/>
              <a:t> will happily discuss this with families.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850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109" y="226290"/>
            <a:ext cx="8423564" cy="6317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62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63" y="253999"/>
            <a:ext cx="8211128" cy="6158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32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236" y="378691"/>
            <a:ext cx="8072582" cy="605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45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73" y="307108"/>
            <a:ext cx="8238836" cy="617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26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545" y="387927"/>
            <a:ext cx="7998691" cy="599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28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582" y="339436"/>
            <a:ext cx="8229600" cy="617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818" y="267854"/>
            <a:ext cx="8478982" cy="635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1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5812" y="4721632"/>
            <a:ext cx="7780625" cy="852205"/>
          </a:xfrm>
        </p:spPr>
        <p:txBody>
          <a:bodyPr/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Home School Hub (HSH)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9501" y="4050836"/>
            <a:ext cx="7766936" cy="1096899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746" y="280260"/>
            <a:ext cx="5401067" cy="431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17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22848" y="457200"/>
            <a:ext cx="1967655" cy="209005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1600" b="1" dirty="0">
                <a:solidFill>
                  <a:schemeClr val="tx1"/>
                </a:solidFill>
              </a:rPr>
              <a:t>To support children and families pastorally (anxiety, financial difficulties, mental health and wellbeing, Trauma)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456" y="2240567"/>
            <a:ext cx="6082937" cy="304146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95748" y="22831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Liaise with external agencies and professionals to signpost parents towards help and support</a:t>
            </a:r>
          </a:p>
        </p:txBody>
      </p:sp>
      <p:sp>
        <p:nvSpPr>
          <p:cNvPr id="5" name="Rectangle 4"/>
          <p:cNvSpPr/>
          <p:nvPr/>
        </p:nvSpPr>
        <p:spPr>
          <a:xfrm>
            <a:off x="670560" y="5512527"/>
            <a:ext cx="34050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Soft Start Provision supporting vulnerable children and families</a:t>
            </a:r>
          </a:p>
        </p:txBody>
      </p:sp>
      <p:sp>
        <p:nvSpPr>
          <p:cNvPr id="7" name="Rectangle 6"/>
          <p:cNvSpPr/>
          <p:nvPr/>
        </p:nvSpPr>
        <p:spPr>
          <a:xfrm>
            <a:off x="5649925" y="123444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Parent Liaison &amp; communication through school parent communication monthly meetings</a:t>
            </a:r>
          </a:p>
        </p:txBody>
      </p:sp>
      <p:sp>
        <p:nvSpPr>
          <p:cNvPr id="8" name="Rectangle 7"/>
          <p:cNvSpPr/>
          <p:nvPr/>
        </p:nvSpPr>
        <p:spPr>
          <a:xfrm>
            <a:off x="5752011" y="571307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Parent Education – curriculum workshops/behaviour support </a:t>
            </a:r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05728" y="2888064"/>
            <a:ext cx="17847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Regular Attendance in school </a:t>
            </a:r>
          </a:p>
          <a:p>
            <a:endParaRPr lang="en-GB" dirty="0"/>
          </a:p>
          <a:p>
            <a:r>
              <a:rPr lang="en-GB" dirty="0" smtClean="0"/>
              <a:t>Establish Routines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4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68403" y="625523"/>
            <a:ext cx="8596668" cy="6573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 smtClean="0"/>
              <a:t>Home School Hub (HSH)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77333" y="1384664"/>
            <a:ext cx="9394715" cy="481142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/>
          </a:p>
          <a:p>
            <a:r>
              <a:rPr lang="en-US" dirty="0" smtClean="0"/>
              <a:t>Support from the HSH will be available weekdays during term time only.</a:t>
            </a:r>
          </a:p>
          <a:p>
            <a:endParaRPr lang="en-US" dirty="0" smtClean="0"/>
          </a:p>
          <a:p>
            <a:r>
              <a:rPr lang="en-US" dirty="0" smtClean="0"/>
              <a:t>Soft Start Provision starts at 8.15am every morning accessed through the HSH entrance.</a:t>
            </a:r>
          </a:p>
          <a:p>
            <a:endParaRPr lang="en-US" dirty="0" smtClean="0"/>
          </a:p>
          <a:p>
            <a:r>
              <a:rPr lang="en-US" dirty="0" smtClean="0"/>
              <a:t>HSH front door will be open for drop-in sessions from 8.45-9.15 and 3pm – 3.30pm Monday-Friday.</a:t>
            </a:r>
          </a:p>
          <a:p>
            <a:endParaRPr lang="en-US" dirty="0" smtClean="0"/>
          </a:p>
          <a:p>
            <a:r>
              <a:rPr lang="en-US" dirty="0" smtClean="0"/>
              <a:t>Attendance</a:t>
            </a:r>
          </a:p>
          <a:p>
            <a:endParaRPr lang="en-US" dirty="0"/>
          </a:p>
          <a:p>
            <a:r>
              <a:rPr lang="en-US" dirty="0" smtClean="0"/>
              <a:t>Contacting the HSH – Email: </a:t>
            </a:r>
            <a:r>
              <a:rPr lang="en-US" b="1" dirty="0" smtClean="0">
                <a:hlinkClick r:id="rId2"/>
              </a:rPr>
              <a:t>PastoralSupport@buckdenacademy.org</a:t>
            </a:r>
            <a:r>
              <a:rPr lang="en-US" b="1" dirty="0"/>
              <a:t> </a:t>
            </a:r>
            <a:r>
              <a:rPr lang="en-US" b="1" dirty="0" smtClean="0"/>
              <a:t>or</a:t>
            </a:r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						 </a:t>
            </a:r>
            <a:r>
              <a:rPr lang="en-US" b="1" dirty="0" smtClean="0">
                <a:hlinkClick r:id="rId3"/>
              </a:rPr>
              <a:t>HSH@buckdenacademy.org</a:t>
            </a:r>
            <a:r>
              <a:rPr lang="en-US" b="1" dirty="0" smtClean="0"/>
              <a:t>	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Tel: 01480 810241</a:t>
            </a:r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8629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51" y="465908"/>
            <a:ext cx="11791407" cy="589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59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25600" y="249381"/>
            <a:ext cx="887614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All slides are available on the website:</a:t>
            </a:r>
          </a:p>
          <a:p>
            <a:endParaRPr lang="en-GB" sz="4400" dirty="0" smtClean="0"/>
          </a:p>
          <a:p>
            <a:r>
              <a:rPr lang="en-GB" sz="4400" dirty="0" smtClean="0">
                <a:hlinkClick r:id="rId2"/>
              </a:rPr>
              <a:t>www.buckdenschool.co.uk</a:t>
            </a:r>
            <a:r>
              <a:rPr lang="en-GB" sz="4400" dirty="0" smtClean="0"/>
              <a:t> in</a:t>
            </a:r>
          </a:p>
          <a:p>
            <a:r>
              <a:rPr lang="en-GB" sz="4400" dirty="0" smtClean="0"/>
              <a:t>Early Years Foundation Stage</a:t>
            </a:r>
          </a:p>
          <a:p>
            <a:endParaRPr lang="en-GB" sz="4400" dirty="0" smtClean="0"/>
          </a:p>
          <a:p>
            <a:r>
              <a:rPr lang="en-GB" sz="4400" dirty="0" smtClean="0"/>
              <a:t>Class blogs are updated weekly on a Friday to share what we are doing.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42866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997</TotalTime>
  <Words>1513</Words>
  <Application>Microsoft Office PowerPoint</Application>
  <PresentationFormat>Widescreen</PresentationFormat>
  <Paragraphs>143</Paragraphs>
  <Slides>28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Arial</vt:lpstr>
      <vt:lpstr>Calibri</vt:lpstr>
      <vt:lpstr>Century Gothic</vt:lpstr>
      <vt:lpstr>Soft Elegance</vt:lpstr>
      <vt:lpstr>Trebuchet MS</vt:lpstr>
      <vt:lpstr>Wingdings 3</vt:lpstr>
      <vt:lpstr>Slice</vt:lpstr>
      <vt:lpstr>Facet</vt:lpstr>
      <vt:lpstr>2024 Cohort Welcome meeting Monarch and Admiral classes </vt:lpstr>
      <vt:lpstr>How will learning look at Buckden school?</vt:lpstr>
      <vt:lpstr>How will learning look at Buckden school?</vt:lpstr>
      <vt:lpstr>How will learning look at Buckden school?</vt:lpstr>
      <vt:lpstr>Working together</vt:lpstr>
      <vt:lpstr>Learning themes </vt:lpstr>
      <vt:lpstr>Transition Plan- (</vt:lpstr>
      <vt:lpstr>Importance of regular reading</vt:lpstr>
      <vt:lpstr>What your child will Need</vt:lpstr>
      <vt:lpstr>PE Kit </vt:lpstr>
      <vt:lpstr>Wellie Bag</vt:lpstr>
      <vt:lpstr>School Bag</vt:lpstr>
      <vt:lpstr>Reading Folder</vt:lpstr>
      <vt:lpstr>All about me bag</vt:lpstr>
      <vt:lpstr>Other Things</vt:lpstr>
      <vt:lpstr>School dinners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Home School Hub (HSH)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Phonics session</dc:title>
  <dc:creator>Kate Woodward</dc:creator>
  <cp:lastModifiedBy>Kate Woodward</cp:lastModifiedBy>
  <cp:revision>67</cp:revision>
  <cp:lastPrinted>2024-06-10T16:41:38Z</cp:lastPrinted>
  <dcterms:created xsi:type="dcterms:W3CDTF">2019-10-10T17:03:16Z</dcterms:created>
  <dcterms:modified xsi:type="dcterms:W3CDTF">2024-06-10T18:41:37Z</dcterms:modified>
</cp:coreProperties>
</file>